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</p:sldIdLst>
  <p:sldSz cy="5143500" cx="9144000"/>
  <p:notesSz cx="6858000" cy="9144000"/>
  <p:embeddedFontLst>
    <p:embeddedFont>
      <p:font typeface="Proxima Nova"/>
      <p:regular r:id="rId28"/>
      <p:bold r:id="rId29"/>
      <p:italic r:id="rId30"/>
      <p:boldItalic r:id="rId31"/>
    </p:embeddedFont>
    <p:embeddedFont>
      <p:font typeface="PT Sans Narrow"/>
      <p:regular r:id="rId32"/>
      <p:bold r:id="rId33"/>
    </p:embeddedFont>
    <p:embeddedFont>
      <p:font typeface="Alfa Slab One"/>
      <p:regular r:id="rId34"/>
    </p:embeddedFont>
    <p:embeddedFont>
      <p:font typeface="Open Sans"/>
      <p:regular r:id="rId35"/>
      <p:bold r:id="rId36"/>
      <p:italic r:id="rId37"/>
      <p:boldItalic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mAuthor clrIdx="0" id="0" initials="" lastIdx="1" name="Brienne Lloyd-Evans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tableStyles.xml><?xml version="1.0" encoding="utf-8"?>
<a:tblStyleLst xmlns:a="http://schemas.openxmlformats.org/drawingml/2006/main" xmlns:r="http://schemas.openxmlformats.org/officeDocument/2006/relationships" def="{A4E4E85A-1E5E-4368-A705-B091441F0E6C}">
  <a:tblStyle styleId="{A4E4E85A-1E5E-4368-A705-B091441F0E6C}" styleName="Table_0">
    <a:wholeTbl>
      <a:tcStyle>
        <a:tcBdr>
          <a:left>
            <a:ln cap="flat" cmpd="sng" w="6350">
              <a:solidFill>
                <a:srgbClr val="404040"/>
              </a:solidFill>
              <a:prstDash val="solid"/>
              <a:round/>
              <a:headEnd len="med" w="med" type="none"/>
              <a:tailEnd len="med" w="med" type="none"/>
            </a:ln>
          </a:left>
          <a:right>
            <a:ln cap="flat" cmpd="sng" w="6350">
              <a:solidFill>
                <a:srgbClr val="404040"/>
              </a:solidFill>
              <a:prstDash val="solid"/>
              <a:round/>
              <a:headEnd len="med" w="med" type="none"/>
              <a:tailEnd len="med" w="med" type="none"/>
            </a:ln>
          </a:right>
          <a:top>
            <a:ln cap="flat" cmpd="sng" w="6350">
              <a:solidFill>
                <a:srgbClr val="404040"/>
              </a:solidFill>
              <a:prstDash val="solid"/>
              <a:round/>
              <a:headEnd len="med" w="med" type="none"/>
              <a:tailEnd len="med" w="med" type="none"/>
            </a:ln>
          </a:top>
          <a:bottom>
            <a:ln cap="flat" cmpd="sng" w="6350">
              <a:solidFill>
                <a:srgbClr val="404040"/>
              </a:solidFill>
              <a:prstDash val="solid"/>
              <a:round/>
              <a:headEnd len="med" w="med" type="none"/>
              <a:tailEnd len="med" w="med" type="none"/>
            </a:ln>
          </a:bottom>
          <a:insideH>
            <a:ln cap="flat" cmpd="sng" w="6350">
              <a:solidFill>
                <a:srgbClr val="404040"/>
              </a:solidFill>
              <a:prstDash val="solid"/>
              <a:round/>
              <a:headEnd len="med" w="med" type="none"/>
              <a:tailEnd len="med" w="med" type="none"/>
            </a:ln>
          </a:insideH>
          <a:insideV>
            <a:ln cap="flat" cmpd="sng" w="6350">
              <a:solidFill>
                <a:srgbClr val="404040"/>
              </a:solidFill>
              <a:prstDash val="solid"/>
              <a:round/>
              <a:headEnd len="med" w="med" type="none"/>
              <a:tailEnd len="med" w="med" type="none"/>
            </a:ln>
          </a:insideV>
        </a:tcBdr>
      </a:tcStyle>
    </a:wholeTb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commentAuthors" Target="commentAuthor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font" Target="fonts/ProximaNova-regular.fntdata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ProximaNova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ProximaNova-boldItalic.fntdata"/><Relationship Id="rId30" Type="http://schemas.openxmlformats.org/officeDocument/2006/relationships/font" Target="fonts/ProximaNova-italic.fntdata"/><Relationship Id="rId11" Type="http://schemas.openxmlformats.org/officeDocument/2006/relationships/slide" Target="slides/slide5.xml"/><Relationship Id="rId33" Type="http://schemas.openxmlformats.org/officeDocument/2006/relationships/font" Target="fonts/PTSansNarrow-bold.fntdata"/><Relationship Id="rId10" Type="http://schemas.openxmlformats.org/officeDocument/2006/relationships/slide" Target="slides/slide4.xml"/><Relationship Id="rId32" Type="http://schemas.openxmlformats.org/officeDocument/2006/relationships/font" Target="fonts/PTSansNarrow-regular.fntdata"/><Relationship Id="rId13" Type="http://schemas.openxmlformats.org/officeDocument/2006/relationships/slide" Target="slides/slide7.xml"/><Relationship Id="rId35" Type="http://schemas.openxmlformats.org/officeDocument/2006/relationships/font" Target="fonts/OpenSans-regular.fntdata"/><Relationship Id="rId12" Type="http://schemas.openxmlformats.org/officeDocument/2006/relationships/slide" Target="slides/slide6.xml"/><Relationship Id="rId34" Type="http://schemas.openxmlformats.org/officeDocument/2006/relationships/font" Target="fonts/AlfaSlabOne-regular.fntdata"/><Relationship Id="rId15" Type="http://schemas.openxmlformats.org/officeDocument/2006/relationships/slide" Target="slides/slide9.xml"/><Relationship Id="rId37" Type="http://schemas.openxmlformats.org/officeDocument/2006/relationships/font" Target="fonts/OpenSans-italic.fntdata"/><Relationship Id="rId14" Type="http://schemas.openxmlformats.org/officeDocument/2006/relationships/slide" Target="slides/slide8.xml"/><Relationship Id="rId36" Type="http://schemas.openxmlformats.org/officeDocument/2006/relationships/font" Target="fonts/OpenSans-bold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38" Type="http://schemas.openxmlformats.org/officeDocument/2006/relationships/font" Target="fonts/OpenSans-boldItalic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m authorId="0" idx="1">
    <p:pos x="6000" y="0"/>
    <p:text>do we need to include this slide and the aims one? can we condense to just overview and background?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Shape 5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Shape 12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Shape 13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Shape 14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Shape 15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Shape 16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Shape 17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Shape 18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Shape 19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Shape 20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Shape 20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Shape 6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Shape 21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Shape 21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Shape 7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Shape 7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Shape 8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Shape 9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Shape 10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Shape 10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Shape 11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hape 10"/>
          <p:cNvCxnSpPr/>
          <p:nvPr/>
        </p:nvCxnSpPr>
        <p:spPr>
          <a:xfrm>
            <a:off x="4278300" y="2751162"/>
            <a:ext cx="587400" cy="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" name="Shape 11"/>
          <p:cNvSpPr txBox="1"/>
          <p:nvPr>
            <p:ph type="ctrTitle"/>
          </p:nvPr>
        </p:nvSpPr>
        <p:spPr>
          <a:xfrm>
            <a:off x="311700" y="595975"/>
            <a:ext cx="8520599" cy="19577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5400"/>
            </a:lvl1pPr>
            <a:lvl2pPr lvl="1" algn="ctr">
              <a:spcBef>
                <a:spcPts val="0"/>
              </a:spcBef>
              <a:buSzPct val="100000"/>
              <a:defRPr sz="5400"/>
            </a:lvl2pPr>
            <a:lvl3pPr lvl="2" algn="ctr">
              <a:spcBef>
                <a:spcPts val="0"/>
              </a:spcBef>
              <a:buSzPct val="100000"/>
              <a:defRPr sz="5400"/>
            </a:lvl3pPr>
            <a:lvl4pPr lvl="3" algn="ctr">
              <a:spcBef>
                <a:spcPts val="0"/>
              </a:spcBef>
              <a:buSzPct val="100000"/>
              <a:defRPr sz="5400"/>
            </a:lvl4pPr>
            <a:lvl5pPr lvl="4" algn="ctr">
              <a:spcBef>
                <a:spcPts val="0"/>
              </a:spcBef>
              <a:buSzPct val="100000"/>
              <a:defRPr sz="5400"/>
            </a:lvl5pPr>
            <a:lvl6pPr lvl="5" algn="ctr">
              <a:spcBef>
                <a:spcPts val="0"/>
              </a:spcBef>
              <a:buSzPct val="100000"/>
              <a:defRPr sz="5400"/>
            </a:lvl6pPr>
            <a:lvl7pPr lvl="6" algn="ctr">
              <a:spcBef>
                <a:spcPts val="0"/>
              </a:spcBef>
              <a:buSzPct val="100000"/>
              <a:defRPr sz="5400"/>
            </a:lvl7pPr>
            <a:lvl8pPr lvl="7" algn="ctr">
              <a:spcBef>
                <a:spcPts val="0"/>
              </a:spcBef>
              <a:buSzPct val="100000"/>
              <a:defRPr sz="5400"/>
            </a:lvl8pPr>
            <a:lvl9pPr lvl="8" algn="ctr">
              <a:spcBef>
                <a:spcPts val="0"/>
              </a:spcBef>
              <a:buSzPct val="100000"/>
              <a:defRPr sz="5400"/>
            </a:lvl9pPr>
          </a:lstStyle>
          <a:p/>
        </p:txBody>
      </p:sp>
      <p:sp>
        <p:nvSpPr>
          <p:cNvPr id="12" name="Shape 12"/>
          <p:cNvSpPr txBox="1"/>
          <p:nvPr>
            <p:ph idx="1" type="subTitle"/>
          </p:nvPr>
        </p:nvSpPr>
        <p:spPr>
          <a:xfrm>
            <a:off x="311700" y="3165823"/>
            <a:ext cx="8520599" cy="7334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9pPr>
          </a:lstStyle>
          <a:p/>
        </p:txBody>
      </p:sp>
      <p:sp>
        <p:nvSpPr>
          <p:cNvPr id="13" name="Shape 13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/>
          <p:nvPr>
            <p:ph type="title"/>
          </p:nvPr>
        </p:nvSpPr>
        <p:spPr>
          <a:xfrm>
            <a:off x="311700" y="1167925"/>
            <a:ext cx="8520599" cy="19800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Clr>
                <a:schemeClr val="dk1"/>
              </a:buClr>
              <a:buSzPct val="100000"/>
              <a:defRPr sz="110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buClr>
                <a:schemeClr val="dk1"/>
              </a:buClr>
              <a:buSzPct val="100000"/>
              <a:defRPr sz="110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buClr>
                <a:schemeClr val="dk1"/>
              </a:buClr>
              <a:buSzPct val="100000"/>
              <a:defRPr sz="110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buClr>
                <a:schemeClr val="dk1"/>
              </a:buClr>
              <a:buSzPct val="100000"/>
              <a:defRPr sz="110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buClr>
                <a:schemeClr val="dk1"/>
              </a:buClr>
              <a:buSzPct val="100000"/>
              <a:defRPr sz="110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buClr>
                <a:schemeClr val="dk1"/>
              </a:buClr>
              <a:buSzPct val="100000"/>
              <a:defRPr sz="110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buClr>
                <a:schemeClr val="dk1"/>
              </a:buClr>
              <a:buSzPct val="100000"/>
              <a:defRPr sz="110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buClr>
                <a:schemeClr val="dk1"/>
              </a:buClr>
              <a:buSzPct val="100000"/>
              <a:defRPr sz="110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buClr>
                <a:schemeClr val="dk1"/>
              </a:buClr>
              <a:buSzPct val="100000"/>
              <a:defRPr sz="1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8" name="Shape 48"/>
          <p:cNvSpPr txBox="1"/>
          <p:nvPr>
            <p:ph idx="1" type="body"/>
          </p:nvPr>
        </p:nvSpPr>
        <p:spPr>
          <a:xfrm>
            <a:off x="311700" y="3224250"/>
            <a:ext cx="8520599" cy="10715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49" name="Shape 49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 txBox="1"/>
          <p:nvPr>
            <p:ph type="title"/>
          </p:nvPr>
        </p:nvSpPr>
        <p:spPr>
          <a:xfrm>
            <a:off x="311700" y="2480550"/>
            <a:ext cx="8114399" cy="24458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6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6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6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6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6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6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6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6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6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Shape 16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" type="body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0" name="Shape 20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3" name="Shape 23"/>
          <p:cNvSpPr txBox="1"/>
          <p:nvPr>
            <p:ph idx="1" type="body"/>
          </p:nvPr>
        </p:nvSpPr>
        <p:spPr>
          <a:xfrm>
            <a:off x="311700" y="1152475"/>
            <a:ext cx="3999899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2" type="body"/>
          </p:nvPr>
        </p:nvSpPr>
        <p:spPr>
          <a:xfrm>
            <a:off x="4832400" y="1152475"/>
            <a:ext cx="3999899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5" name="Shape 25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8" name="Shape 28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/>
          <p:nvPr>
            <p:ph type="title"/>
          </p:nvPr>
        </p:nvSpPr>
        <p:spPr>
          <a:xfrm>
            <a:off x="311700" y="631800"/>
            <a:ext cx="2807999" cy="7556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1" name="Shape 31"/>
          <p:cNvSpPr txBox="1"/>
          <p:nvPr>
            <p:ph idx="1" type="body"/>
          </p:nvPr>
        </p:nvSpPr>
        <p:spPr>
          <a:xfrm>
            <a:off x="311700" y="1490875"/>
            <a:ext cx="2807999" cy="30780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2" name="Shape 32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bg>
      <p:bgPr>
        <a:solidFill>
          <a:schemeClr val="accent3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/>
          <p:nvPr>
            <p:ph type="title"/>
          </p:nvPr>
        </p:nvSpPr>
        <p:spPr>
          <a:xfrm>
            <a:off x="490250" y="526350"/>
            <a:ext cx="56838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Shape 35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/>
          <p:nvPr/>
        </p:nvSpPr>
        <p:spPr>
          <a:xfrm>
            <a:off x="4572000" y="100"/>
            <a:ext cx="4572000" cy="514349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38" name="Shape 38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" name="Shape 39"/>
          <p:cNvSpPr txBox="1"/>
          <p:nvPr>
            <p:ph type="title"/>
          </p:nvPr>
        </p:nvSpPr>
        <p:spPr>
          <a:xfrm>
            <a:off x="265500" y="1375599"/>
            <a:ext cx="4045199" cy="15519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3800"/>
            </a:lvl1pPr>
            <a:lvl2pPr lvl="1" algn="ctr">
              <a:spcBef>
                <a:spcPts val="0"/>
              </a:spcBef>
              <a:buSzPct val="100000"/>
              <a:defRPr sz="3800"/>
            </a:lvl2pPr>
            <a:lvl3pPr lvl="2" algn="ctr">
              <a:spcBef>
                <a:spcPts val="0"/>
              </a:spcBef>
              <a:buSzPct val="100000"/>
              <a:defRPr sz="3800"/>
            </a:lvl3pPr>
            <a:lvl4pPr lvl="3" algn="ctr">
              <a:spcBef>
                <a:spcPts val="0"/>
              </a:spcBef>
              <a:buSzPct val="100000"/>
              <a:defRPr sz="3800"/>
            </a:lvl4pPr>
            <a:lvl5pPr lvl="4" algn="ctr">
              <a:spcBef>
                <a:spcPts val="0"/>
              </a:spcBef>
              <a:buSzPct val="100000"/>
              <a:defRPr sz="3800"/>
            </a:lvl5pPr>
            <a:lvl6pPr lvl="5" algn="ctr">
              <a:spcBef>
                <a:spcPts val="0"/>
              </a:spcBef>
              <a:buSzPct val="100000"/>
              <a:defRPr sz="3800"/>
            </a:lvl6pPr>
            <a:lvl7pPr lvl="6" algn="ctr">
              <a:spcBef>
                <a:spcPts val="0"/>
              </a:spcBef>
              <a:buSzPct val="100000"/>
              <a:defRPr sz="3800"/>
            </a:lvl7pPr>
            <a:lvl8pPr lvl="7" algn="ctr">
              <a:spcBef>
                <a:spcPts val="0"/>
              </a:spcBef>
              <a:buSzPct val="100000"/>
              <a:defRPr sz="3800"/>
            </a:lvl8pPr>
            <a:lvl9pPr lvl="8" algn="ctr">
              <a:spcBef>
                <a:spcPts val="0"/>
              </a:spcBef>
              <a:buSzPct val="100000"/>
              <a:defRPr sz="3800"/>
            </a:lvl9pPr>
          </a:lstStyle>
          <a:p/>
        </p:txBody>
      </p:sp>
      <p:sp>
        <p:nvSpPr>
          <p:cNvPr id="40" name="Shape 40"/>
          <p:cNvSpPr txBox="1"/>
          <p:nvPr>
            <p:ph idx="1" type="subTitle"/>
          </p:nvPr>
        </p:nvSpPr>
        <p:spPr>
          <a:xfrm>
            <a:off x="265500" y="2981125"/>
            <a:ext cx="4045199" cy="13455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9pPr>
          </a:lstStyle>
          <a:p/>
        </p:txBody>
      </p:sp>
      <p:sp>
        <p:nvSpPr>
          <p:cNvPr id="41" name="Shape 41"/>
          <p:cNvSpPr txBox="1"/>
          <p:nvPr>
            <p:ph idx="2" type="body"/>
          </p:nvPr>
        </p:nvSpPr>
        <p:spPr>
          <a:xfrm>
            <a:off x="4939500" y="724200"/>
            <a:ext cx="3837000" cy="3695099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Shape 42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/>
          <p:nvPr>
            <p:ph idx="1" type="body"/>
          </p:nvPr>
        </p:nvSpPr>
        <p:spPr>
          <a:xfrm>
            <a:off x="319500" y="4233725"/>
            <a:ext cx="5998800" cy="598799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Alfa Slab One"/>
              <a:buNone/>
              <a:defRPr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</a:lstStyle>
          <a:p/>
        </p:txBody>
      </p:sp>
      <p:sp>
        <p:nvSpPr>
          <p:cNvPr id="45" name="Shape 45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chemeClr val="accent3"/>
              </a:buClr>
              <a:buSzPct val="100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>
              <a:spcBef>
                <a:spcPts val="0"/>
              </a:spcBef>
              <a:buClr>
                <a:schemeClr val="accent3"/>
              </a:buClr>
              <a:buSzPct val="100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 lvl="2">
              <a:spcBef>
                <a:spcPts val="0"/>
              </a:spcBef>
              <a:buClr>
                <a:schemeClr val="accent3"/>
              </a:buClr>
              <a:buSzPct val="100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 lvl="3">
              <a:spcBef>
                <a:spcPts val="0"/>
              </a:spcBef>
              <a:buClr>
                <a:schemeClr val="accent3"/>
              </a:buClr>
              <a:buSzPct val="100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 lvl="4">
              <a:spcBef>
                <a:spcPts val="0"/>
              </a:spcBef>
              <a:buClr>
                <a:schemeClr val="accent3"/>
              </a:buClr>
              <a:buSzPct val="100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 lvl="5">
              <a:spcBef>
                <a:spcPts val="0"/>
              </a:spcBef>
              <a:buClr>
                <a:schemeClr val="accent3"/>
              </a:buClr>
              <a:buSzPct val="100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 lvl="6">
              <a:spcBef>
                <a:spcPts val="0"/>
              </a:spcBef>
              <a:buClr>
                <a:schemeClr val="accent3"/>
              </a:buClr>
              <a:buSzPct val="100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 lvl="7">
              <a:spcBef>
                <a:spcPts val="0"/>
              </a:spcBef>
              <a:buClr>
                <a:schemeClr val="accent3"/>
              </a:buClr>
              <a:buSzPct val="100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 lvl="8">
              <a:spcBef>
                <a:spcPts val="0"/>
              </a:spcBef>
              <a:buClr>
                <a:schemeClr val="accent3"/>
              </a:buClr>
              <a:buSzPct val="100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Proxima Nova"/>
              <a:defRPr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Proxima Nova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Proxima Nova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Proxima Nova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Proxima Nova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Proxima Nova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Proxima Nova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Proxima Nova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Proxima Nova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comments" Target="../comments/comment1.xml"/><Relationship Id="rId4" Type="http://schemas.openxmlformats.org/officeDocument/2006/relationships/image" Target="../media/image00.png"/><Relationship Id="rId9" Type="http://schemas.openxmlformats.org/officeDocument/2006/relationships/image" Target="../media/image10.png"/><Relationship Id="rId5" Type="http://schemas.openxmlformats.org/officeDocument/2006/relationships/image" Target="../media/image06.png"/><Relationship Id="rId6" Type="http://schemas.openxmlformats.org/officeDocument/2006/relationships/hyperlink" Target="https://www.facebook.com/blloydevans" TargetMode="External"/><Relationship Id="rId7" Type="http://schemas.openxmlformats.org/officeDocument/2006/relationships/hyperlink" Target="https://www.facebook.com/peterbohahd" TargetMode="External"/><Relationship Id="rId8" Type="http://schemas.openxmlformats.org/officeDocument/2006/relationships/image" Target="../media/image13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03.png"/><Relationship Id="rId4" Type="http://schemas.openxmlformats.org/officeDocument/2006/relationships/image" Target="../media/image05.png"/><Relationship Id="rId5" Type="http://schemas.openxmlformats.org/officeDocument/2006/relationships/image" Target="../media/image04.png"/><Relationship Id="rId6" Type="http://schemas.openxmlformats.org/officeDocument/2006/relationships/image" Target="../media/image08.png"/><Relationship Id="rId7" Type="http://schemas.openxmlformats.org/officeDocument/2006/relationships/image" Target="../media/image07.png"/><Relationship Id="rId8" Type="http://schemas.openxmlformats.org/officeDocument/2006/relationships/image" Target="../media/image0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://robertjgabriel.github.io/Note-Tracking-app-design-/" TargetMode="External"/><Relationship Id="rId4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4.jpg"/><Relationship Id="rId4" Type="http://schemas.openxmlformats.org/officeDocument/2006/relationships/image" Target="../media/image20.jpg"/><Relationship Id="rId5" Type="http://schemas.openxmlformats.org/officeDocument/2006/relationships/image" Target="../media/image11.jpg"/><Relationship Id="rId6" Type="http://schemas.openxmlformats.org/officeDocument/2006/relationships/image" Target="../media/image15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jpg"/><Relationship Id="rId4" Type="http://schemas.openxmlformats.org/officeDocument/2006/relationships/image" Target="../media/image14.jpg"/><Relationship Id="rId5" Type="http://schemas.openxmlformats.org/officeDocument/2006/relationships/image" Target="../media/image16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jpg"/><Relationship Id="rId4" Type="http://schemas.openxmlformats.org/officeDocument/2006/relationships/image" Target="../media/image22.jpg"/><Relationship Id="rId9" Type="http://schemas.openxmlformats.org/officeDocument/2006/relationships/image" Target="../media/image29.jpg"/><Relationship Id="rId5" Type="http://schemas.openxmlformats.org/officeDocument/2006/relationships/image" Target="../media/image25.jpg"/><Relationship Id="rId6" Type="http://schemas.openxmlformats.org/officeDocument/2006/relationships/image" Target="../media/image23.jpg"/><Relationship Id="rId7" Type="http://schemas.openxmlformats.org/officeDocument/2006/relationships/image" Target="../media/image31.jpg"/><Relationship Id="rId8" Type="http://schemas.openxmlformats.org/officeDocument/2006/relationships/image" Target="../media/image30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8.png"/><Relationship Id="rId4" Type="http://schemas.openxmlformats.org/officeDocument/2006/relationships/image" Target="../media/image2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2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0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02.png"/><Relationship Id="rId4" Type="http://schemas.openxmlformats.org/officeDocument/2006/relationships/hyperlink" Target="https://thejournal.com/articles/2013/05/08/report-students-use-smart-phones-and-tablets-for-school-want-more.aspx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Shape 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36100" y="1206475"/>
            <a:ext cx="1219200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Shape 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74375" y="1206475"/>
            <a:ext cx="1219200" cy="12192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Shape 58"/>
          <p:cNvSpPr txBox="1"/>
          <p:nvPr>
            <p:ph type="ctrTitle"/>
          </p:nvPr>
        </p:nvSpPr>
        <p:spPr>
          <a:xfrm>
            <a:off x="311700" y="650525"/>
            <a:ext cx="8520599" cy="19577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Note Tracking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accent5"/>
              </a:solidFill>
            </a:endParaRPr>
          </a:p>
        </p:txBody>
      </p:sp>
      <p:pic>
        <p:nvPicPr>
          <p:cNvPr id="59" name="Shape 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99575" y="3228025"/>
            <a:ext cx="1219199" cy="1219199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Shape 60"/>
          <p:cNvSpPr txBox="1"/>
          <p:nvPr/>
        </p:nvSpPr>
        <p:spPr>
          <a:xfrm>
            <a:off x="3411075" y="4447225"/>
            <a:ext cx="2596200" cy="5729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4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Robert Gabriel</a:t>
            </a:r>
          </a:p>
        </p:txBody>
      </p:sp>
      <p:sp>
        <p:nvSpPr>
          <p:cNvPr id="61" name="Shape 61"/>
          <p:cNvSpPr txBox="1"/>
          <p:nvPr/>
        </p:nvSpPr>
        <p:spPr>
          <a:xfrm>
            <a:off x="496425" y="4447225"/>
            <a:ext cx="2596200" cy="5729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400">
                <a:solidFill>
                  <a:srgbClr val="434343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  <a:hlinkClick r:id="rId6"/>
              </a:rPr>
              <a:t>Brie Lloyd-Evans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2" name="Shape 62"/>
          <p:cNvSpPr txBox="1"/>
          <p:nvPr/>
        </p:nvSpPr>
        <p:spPr>
          <a:xfrm>
            <a:off x="6098950" y="4447225"/>
            <a:ext cx="2596200" cy="5729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400">
                <a:solidFill>
                  <a:srgbClr val="434343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  <a:hlinkClick r:id="rId7"/>
              </a:rPr>
              <a:t>Peter Bohane</a:t>
            </a:r>
          </a:p>
        </p:txBody>
      </p:sp>
      <p:sp>
        <p:nvSpPr>
          <p:cNvPr id="63" name="Shape 63"/>
          <p:cNvSpPr/>
          <p:nvPr/>
        </p:nvSpPr>
        <p:spPr>
          <a:xfrm>
            <a:off x="3717450" y="2608325"/>
            <a:ext cx="1523699" cy="255899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IMG_4149.JPG" id="64" name="Shape 6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153125" y="3228025"/>
            <a:ext cx="1219199" cy="1219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Shape 6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742450" y="3228025"/>
            <a:ext cx="1219199" cy="1219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Shape 1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25264" y="3748374"/>
            <a:ext cx="1483909" cy="71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Shape 1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41700" y="1516400"/>
            <a:ext cx="1827174" cy="1370375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Shape 127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Technology</a:t>
            </a:r>
          </a:p>
        </p:txBody>
      </p:sp>
      <p:sp>
        <p:nvSpPr>
          <p:cNvPr id="128" name="Shape 128"/>
          <p:cNvSpPr txBox="1"/>
          <p:nvPr>
            <p:ph idx="1" type="body"/>
          </p:nvPr>
        </p:nvSpPr>
        <p:spPr>
          <a:xfrm>
            <a:off x="311700" y="1152475"/>
            <a:ext cx="3999899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One Code base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Multiple Platforms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Android , Web, Ios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R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pic>
        <p:nvPicPr>
          <p:cNvPr id="129" name="Shape 1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12277" y="4288697"/>
            <a:ext cx="2904071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Shape 1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39775" y="1310250"/>
            <a:ext cx="2283874" cy="1141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Shape 1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261331" y="2886787"/>
            <a:ext cx="974432" cy="1141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Shape 13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113899" y="2396524"/>
            <a:ext cx="2582799" cy="1513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Robs Prototype </a:t>
            </a:r>
          </a:p>
        </p:txBody>
      </p:sp>
      <p:sp>
        <p:nvSpPr>
          <p:cNvPr id="138" name="Shape 138"/>
          <p:cNvSpPr txBox="1"/>
          <p:nvPr>
            <p:ph idx="1" type="body"/>
          </p:nvPr>
        </p:nvSpPr>
        <p:spPr>
          <a:xfrm>
            <a:off x="311700" y="1152475"/>
            <a:ext cx="3999899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http://robertjgabriel.github.io/Note-Tracking-app-design-/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Will add more in the morning as it 4 am</a:t>
            </a:r>
          </a:p>
        </p:txBody>
      </p:sp>
      <p:sp>
        <p:nvSpPr>
          <p:cNvPr id="139" name="Shape 139"/>
          <p:cNvSpPr txBox="1"/>
          <p:nvPr>
            <p:ph idx="2" type="body"/>
          </p:nvPr>
        </p:nvSpPr>
        <p:spPr>
          <a:xfrm>
            <a:off x="4832400" y="1152475"/>
            <a:ext cx="3999899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40" name="Shape 1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04816" y="1152475"/>
            <a:ext cx="2727484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Bries Prototypes </a:t>
            </a:r>
          </a:p>
        </p:txBody>
      </p:sp>
      <p:sp>
        <p:nvSpPr>
          <p:cNvPr id="146" name="Shape 146"/>
          <p:cNvSpPr txBox="1"/>
          <p:nvPr>
            <p:ph idx="2" type="body"/>
          </p:nvPr>
        </p:nvSpPr>
        <p:spPr>
          <a:xfrm>
            <a:off x="414975" y="1093700"/>
            <a:ext cx="8284800" cy="1100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Exploring the generic app layout; class notes, dashboard view, timetable. Started to meddle with different layouts. Too much information being given, could condense.</a:t>
            </a:r>
          </a:p>
        </p:txBody>
      </p:sp>
      <p:pic>
        <p:nvPicPr>
          <p:cNvPr descr="FullSizeRender-3.jpg" id="147" name="Shape 1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9511" y="1988825"/>
            <a:ext cx="1565011" cy="290238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ullSizeRender-4.jpg" id="148" name="Shape 1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31208" y="1988837"/>
            <a:ext cx="1565267" cy="290238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ullSizeRender-5.jpg" id="149" name="Shape 1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5600" y="1988825"/>
            <a:ext cx="1536808" cy="290238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ullSizeRender-2.jpg" id="150" name="Shape 1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48810" y="1988837"/>
            <a:ext cx="1771989" cy="290238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1" name="Shape 151"/>
          <p:cNvCxnSpPr/>
          <p:nvPr/>
        </p:nvCxnSpPr>
        <p:spPr>
          <a:xfrm rot="10800000">
            <a:off x="6279975" y="1949574"/>
            <a:ext cx="0" cy="2919600"/>
          </a:xfrm>
          <a:prstGeom prst="straightConnector1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Bries Prototype </a:t>
            </a:r>
          </a:p>
        </p:txBody>
      </p:sp>
      <p:sp>
        <p:nvSpPr>
          <p:cNvPr id="157" name="Shape 157"/>
          <p:cNvSpPr txBox="1"/>
          <p:nvPr>
            <p:ph idx="2" type="body"/>
          </p:nvPr>
        </p:nvSpPr>
        <p:spPr>
          <a:xfrm>
            <a:off x="6250575" y="1000075"/>
            <a:ext cx="26649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Researched different ways to show relevant and important information that would create an easy to use interface.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Introduced use of icons to simplify data. 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Very geometric in appearance.</a:t>
            </a:r>
          </a:p>
        </p:txBody>
      </p:sp>
      <p:pic>
        <p:nvPicPr>
          <p:cNvPr descr="IMG_9720.jpg" id="158" name="Shape 1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40150" y="1128700"/>
            <a:ext cx="1640287" cy="28860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ullSizeRender.jpg" id="159" name="Shape 1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64575" y="1128700"/>
            <a:ext cx="2105413" cy="28860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ullSizeRender-6.jpg" id="160" name="Shape 1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1625" y="1128700"/>
            <a:ext cx="1714500" cy="28860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1" name="Shape 161"/>
          <p:cNvCxnSpPr/>
          <p:nvPr/>
        </p:nvCxnSpPr>
        <p:spPr>
          <a:xfrm>
            <a:off x="6373125" y="2419337"/>
            <a:ext cx="2419799" cy="0"/>
          </a:xfrm>
          <a:prstGeom prst="straightConnector1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Bries Prototype </a:t>
            </a:r>
          </a:p>
        </p:txBody>
      </p:sp>
      <p:sp>
        <p:nvSpPr>
          <p:cNvPr id="167" name="Shape 167"/>
          <p:cNvSpPr txBox="1"/>
          <p:nvPr>
            <p:ph idx="2" type="body"/>
          </p:nvPr>
        </p:nvSpPr>
        <p:spPr>
          <a:xfrm>
            <a:off x="311775" y="1152475"/>
            <a:ext cx="5321700" cy="9728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Continuing an exploration for a circular theme that relates back to the name ‘Planote’. Intuitive links that give you possible shortcuts to the screen you want to get to. Less is best for information.</a:t>
            </a:r>
          </a:p>
        </p:txBody>
      </p:sp>
      <p:pic>
        <p:nvPicPr>
          <p:cNvPr descr="FullSizeRender-7.jpg" id="168" name="Shape 1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08219" y="2550320"/>
            <a:ext cx="1519651" cy="220130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ullSizeRender-8.jpg" id="169" name="Shape 1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59104" y="2550320"/>
            <a:ext cx="1833670" cy="220130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ullSizeRender-9.jpg" id="170" name="Shape 1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03805" y="2539975"/>
            <a:ext cx="1882068" cy="220130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ullSizeRender-10.jpg" id="171" name="Shape 17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54429" y="2550295"/>
            <a:ext cx="1485244" cy="21806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ullSizeRender.jpg" id="172" name="Shape 17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839975" y="375774"/>
            <a:ext cx="1374225" cy="20261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ullSizeRender-11.jpg" id="173" name="Shape 17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420726" y="375775"/>
            <a:ext cx="1519635" cy="202618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ullSizeRender-2.jpg" id="174" name="Shape 17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52400" y="2550300"/>
            <a:ext cx="1982386" cy="2180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Business Plan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0" name="Shape 180"/>
          <p:cNvSpPr txBox="1"/>
          <p:nvPr>
            <p:ph idx="1" type="body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695D46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8575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Mission Statement</a:t>
            </a:r>
          </a:p>
          <a:p>
            <a: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95D46"/>
                </a:solidFill>
                <a:latin typeface="Arial"/>
                <a:ea typeface="Arial"/>
                <a:cs typeface="Arial"/>
                <a:sym typeface="Arial"/>
              </a:rPr>
              <a:t>Born out of a passion for design, app development and problem solving, we are determined to build and deliver functional, beautifully crafted mobile and web applications to students, employees, schools, colleges and businesses.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383838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383838"/>
                </a:solidFill>
              </a:rPr>
              <a:t>Business Goals (Some of them ) </a:t>
            </a:r>
          </a:p>
          <a:p>
            <a:pPr indent="-317500" lvl="0" marL="4572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ct val="116666"/>
              <a:buFont typeface="PT Sans Narrow"/>
              <a:buChar char="●"/>
            </a:pPr>
            <a:r>
              <a:rPr lang="en" sz="1200">
                <a:solidFill>
                  <a:srgbClr val="695D46"/>
                </a:solidFill>
                <a:latin typeface="Arial"/>
                <a:ea typeface="Arial"/>
                <a:cs typeface="Arial"/>
                <a:sym typeface="Arial"/>
              </a:rPr>
              <a:t>Release a beta of the app to the Irish Google Play Store by 31/01/16.</a:t>
            </a:r>
          </a:p>
          <a:p>
            <a:pPr indent="-317500" lvl="0" marL="4572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ct val="200000"/>
              <a:buFont typeface="PT Sans Narrow"/>
              <a:buChar char="●"/>
            </a:pPr>
            <a:r>
              <a:rPr lang="en" sz="700">
                <a:solidFill>
                  <a:srgbClr val="695D4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" sz="1200">
                <a:solidFill>
                  <a:srgbClr val="695D46"/>
                </a:solidFill>
                <a:latin typeface="Arial"/>
                <a:ea typeface="Arial"/>
                <a:cs typeface="Arial"/>
                <a:sym typeface="Arial"/>
              </a:rPr>
              <a:t>Release the app on the Irish Apple App Store by 01/06/16 thus doubling our target market.</a:t>
            </a:r>
          </a:p>
          <a:p>
            <a:pPr indent="-317500" lvl="0" marL="4572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ct val="200000"/>
              <a:buFont typeface="PT Sans Narrow"/>
              <a:buChar char="●"/>
            </a:pPr>
            <a:r>
              <a:rPr lang="en" sz="700">
                <a:solidFill>
                  <a:srgbClr val="695D4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" sz="1200">
                <a:solidFill>
                  <a:srgbClr val="695D46"/>
                </a:solidFill>
                <a:latin typeface="Arial"/>
                <a:ea typeface="Arial"/>
                <a:cs typeface="Arial"/>
                <a:sym typeface="Arial"/>
              </a:rPr>
              <a:t>Advertise and approach schools and colleges about partnerships in preparation for the start of the 2016/2017 school year.</a:t>
            </a:r>
          </a:p>
        </p:txBody>
      </p:sp>
      <p:sp>
        <p:nvSpPr>
          <p:cNvPr id="181" name="Shape 181"/>
          <p:cNvSpPr txBox="1"/>
          <p:nvPr/>
        </p:nvSpPr>
        <p:spPr>
          <a:xfrm>
            <a:off x="311700" y="4443550"/>
            <a:ext cx="3284700" cy="450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accent3"/>
                </a:solidFill>
              </a:rPr>
              <a:t>B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00FF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Pricing Models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7" name="Shape 187"/>
          <p:cNvSpPr txBox="1"/>
          <p:nvPr>
            <p:ph idx="1" type="body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383838"/>
                </a:solidFill>
              </a:rPr>
              <a:t>Subscription -&gt; 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383838"/>
                </a:solidFill>
              </a:rPr>
              <a:t>Continuous revenue, annual subscription 0.99c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383838"/>
                </a:solidFill>
              </a:rPr>
              <a:t>Offering:</a:t>
            </a:r>
          </a:p>
          <a:p>
            <a:pPr indent="-228600" lvl="0" marL="457200" rtl="0">
              <a:spcBef>
                <a:spcPts val="0"/>
              </a:spcBef>
              <a:buClr>
                <a:srgbClr val="383838"/>
              </a:buClr>
            </a:pPr>
            <a:r>
              <a:rPr lang="en">
                <a:solidFill>
                  <a:srgbClr val="383838"/>
                </a:solidFill>
              </a:rPr>
              <a:t>Increased online storage</a:t>
            </a:r>
          </a:p>
          <a:p>
            <a:pPr indent="-228600" lvl="0" marL="457200" rtl="0">
              <a:spcBef>
                <a:spcPts val="0"/>
              </a:spcBef>
              <a:buClr>
                <a:srgbClr val="383838"/>
              </a:buClr>
            </a:pPr>
            <a:r>
              <a:rPr lang="en">
                <a:solidFill>
                  <a:srgbClr val="383838"/>
                </a:solidFill>
              </a:rPr>
              <a:t>Additional integrations</a:t>
            </a:r>
          </a:p>
          <a:p>
            <a:pPr indent="-228600" lvl="0" marL="457200" rtl="0">
              <a:spcBef>
                <a:spcPts val="0"/>
              </a:spcBef>
              <a:buClr>
                <a:srgbClr val="383838"/>
              </a:buClr>
            </a:pPr>
            <a:r>
              <a:rPr lang="en">
                <a:solidFill>
                  <a:srgbClr val="383838"/>
                </a:solidFill>
              </a:rPr>
              <a:t>Customisation of layout through themes</a:t>
            </a:r>
          </a:p>
          <a:p>
            <a:pPr indent="-228600" lvl="0" marL="457200" rtl="0">
              <a:spcBef>
                <a:spcPts val="0"/>
              </a:spcBef>
              <a:buClr>
                <a:srgbClr val="383838"/>
              </a:buClr>
            </a:pPr>
            <a:r>
              <a:rPr lang="en">
                <a:solidFill>
                  <a:srgbClr val="383838"/>
                </a:solidFill>
              </a:rPr>
              <a:t>Shareability</a:t>
            </a:r>
          </a:p>
          <a:p>
            <a:pPr indent="-228600" lvl="0" marL="457200" rtl="0">
              <a:spcBef>
                <a:spcPts val="0"/>
              </a:spcBef>
              <a:buClr>
                <a:srgbClr val="383838"/>
              </a:buClr>
            </a:pPr>
            <a:r>
              <a:rPr lang="en">
                <a:solidFill>
                  <a:srgbClr val="383838"/>
                </a:solidFill>
              </a:rPr>
              <a:t>Widgets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383838"/>
              </a:solidFill>
            </a:endParaRPr>
          </a:p>
        </p:txBody>
      </p:sp>
      <p:pic>
        <p:nvPicPr>
          <p:cNvPr id="188" name="Shape 1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47200" y="1850075"/>
            <a:ext cx="3385100" cy="2021174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Shape 189"/>
          <p:cNvSpPr txBox="1"/>
          <p:nvPr/>
        </p:nvSpPr>
        <p:spPr>
          <a:xfrm>
            <a:off x="311700" y="4443550"/>
            <a:ext cx="3284700" cy="450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accent3"/>
                </a:solidFill>
              </a:rPr>
              <a:t>B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00FF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Business Plan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5" name="Shape 195"/>
          <p:cNvSpPr txBox="1"/>
          <p:nvPr>
            <p:ph idx="1" type="body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695D46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5E0E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Place/channels of distribution ,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96" name="Shape 1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875" y="2995320"/>
            <a:ext cx="3054800" cy="99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Shape 1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80175" y="2847400"/>
            <a:ext cx="1698174" cy="1292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Business Plan : Revenue Projections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 </a:t>
            </a:r>
          </a:p>
        </p:txBody>
      </p:sp>
      <p:sp>
        <p:nvSpPr>
          <p:cNvPr id="203" name="Shape 203"/>
          <p:cNvSpPr txBox="1"/>
          <p:nvPr>
            <p:ph idx="1" type="body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aphicFrame>
        <p:nvGraphicFramePr>
          <p:cNvPr id="204" name="Shape 204"/>
          <p:cNvGraphicFramePr/>
          <p:nvPr/>
        </p:nvGraphicFramePr>
        <p:xfrm>
          <a:off x="311700" y="2829800"/>
          <a:ext cx="3000000" cy="3000000"/>
        </p:xfrm>
        <a:graphic>
          <a:graphicData uri="http://schemas.openxmlformats.org/drawingml/2006/table">
            <a:tbl>
              <a:tblPr bandCol="1" bandRow="1">
                <a:noFill/>
                <a:tableStyleId>{A4E4E85A-1E5E-4368-A705-B091441F0E6C}</a:tableStyleId>
              </a:tblPr>
              <a:tblGrid>
                <a:gridCol w="1057950"/>
                <a:gridCol w="1012425"/>
                <a:gridCol w="1012425"/>
                <a:gridCol w="1012425"/>
                <a:gridCol w="1012425"/>
                <a:gridCol w="1012425"/>
                <a:gridCol w="1352550"/>
                <a:gridCol w="1031150"/>
              </a:tblGrid>
              <a:tr h="72690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</a:rPr>
                        <a:t>Month</a:t>
                      </a:r>
                    </a:p>
                  </a:txBody>
                  <a:tcPr marT="0" marB="0" marR="68575" marL="68575"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</a:rPr>
                        <a:t>1</a:t>
                      </a:r>
                    </a:p>
                  </a:txBody>
                  <a:tcPr marT="0" marB="0" marR="68575" marL="6857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</a:rPr>
                        <a:t>2</a:t>
                      </a:r>
                    </a:p>
                  </a:txBody>
                  <a:tcPr marT="0" marB="0" marR="68575" marL="68575"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</a:rPr>
                        <a:t>3</a:t>
                      </a:r>
                    </a:p>
                  </a:txBody>
                  <a:tcPr marT="0" marB="0" marR="68575" marL="68575"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</a:rPr>
                        <a:t>4</a:t>
                      </a:r>
                    </a:p>
                  </a:txBody>
                  <a:tcPr marT="0" marB="0" marR="68575" marL="68575"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</a:rPr>
                        <a:t>5</a:t>
                      </a:r>
                    </a:p>
                  </a:txBody>
                  <a:tcPr marT="0" marB="0" marR="68575" marL="68575"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808080"/>
                    </a:solidFill>
                  </a:tcPr>
                </a:tc>
                <a:tc gridSpan="2"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2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</a:rPr>
                        <a:t>6</a:t>
                      </a:r>
                    </a:p>
                  </a:txBody>
                  <a:tcPr marT="0" marB="0" marR="68575" marL="68575"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808080"/>
                    </a:solidFill>
                  </a:tcPr>
                </a:tc>
                <a:tc hMerge="1"/>
              </a:tr>
              <a:tr h="344975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200">
                          <a:solidFill>
                            <a:srgbClr val="695D46"/>
                          </a:solidFill>
                        </a:rPr>
                        <a:t>Sales </a:t>
                      </a:r>
                      <a:r>
                        <a:rPr b="1" lang="en" sz="1200">
                          <a:solidFill>
                            <a:srgbClr val="695D46"/>
                          </a:solidFill>
                        </a:rPr>
                        <a:t>€</a:t>
                      </a:r>
                    </a:p>
                  </a:txBody>
                  <a:tcPr marT="0" marB="0" marR="68575" marL="68575"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solidFill>
                      <a:srgbClr val="FABF8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2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200">
                          <a:solidFill>
                            <a:srgbClr val="695D46"/>
                          </a:solidFill>
                        </a:rPr>
                        <a:t>0</a:t>
                      </a:r>
                    </a:p>
                  </a:txBody>
                  <a:tcPr marT="0" marB="0" marR="68575" marL="68575"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solidFill>
                      <a:srgbClr val="FABF8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2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200">
                          <a:solidFill>
                            <a:srgbClr val="695D46"/>
                          </a:solidFill>
                        </a:rPr>
                        <a:t>0</a:t>
                      </a:r>
                    </a:p>
                  </a:txBody>
                  <a:tcPr marT="0" marB="0" marR="68575" marL="68575"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solidFill>
                      <a:srgbClr val="FABF8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2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200">
                          <a:solidFill>
                            <a:srgbClr val="695D46"/>
                          </a:solidFill>
                        </a:rPr>
                        <a:t>1400</a:t>
                      </a:r>
                    </a:p>
                  </a:txBody>
                  <a:tcPr marT="0" marB="0" marR="68575" marL="68575"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solidFill>
                      <a:srgbClr val="FABF8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2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200">
                          <a:solidFill>
                            <a:srgbClr val="695D46"/>
                          </a:solidFill>
                        </a:rPr>
                        <a:t>1700</a:t>
                      </a:r>
                    </a:p>
                  </a:txBody>
                  <a:tcPr marT="0" marB="0" marR="68575" marL="68575"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solidFill>
                      <a:srgbClr val="FABF8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2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200">
                          <a:solidFill>
                            <a:srgbClr val="695D46"/>
                          </a:solidFill>
                        </a:rPr>
                        <a:t>3000</a:t>
                      </a:r>
                    </a:p>
                  </a:txBody>
                  <a:tcPr marT="0" marB="0" marR="68575" marL="68575"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solidFill>
                      <a:srgbClr val="FABF8F"/>
                    </a:solidFill>
                  </a:tcPr>
                </a:tc>
                <a:tc gridSpan="2"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2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200">
                          <a:solidFill>
                            <a:srgbClr val="695D46"/>
                          </a:solidFill>
                        </a:rPr>
                        <a:t>4,000</a:t>
                      </a:r>
                    </a:p>
                  </a:txBody>
                  <a:tcPr marT="0" marB="0" marR="68575" marL="68575"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solidFill>
                      <a:srgbClr val="FABF8F"/>
                    </a:solidFill>
                  </a:tcPr>
                </a:tc>
                <a:tc hMerge="1"/>
              </a:tr>
              <a:tr h="283375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</a:rPr>
                        <a:t>Month</a:t>
                      </a:r>
                    </a:p>
                  </a:txBody>
                  <a:tcPr marT="0" marB="0" marR="68575" marL="68575">
                    <a:solidFill>
                      <a:srgbClr val="FABF8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</a:rPr>
                        <a:t>7</a:t>
                      </a:r>
                    </a:p>
                  </a:txBody>
                  <a:tcPr marT="0" marB="0" marR="68575" marL="68575">
                    <a:solidFill>
                      <a:srgbClr val="FABF8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</a:rPr>
                        <a:t>8</a:t>
                      </a:r>
                    </a:p>
                  </a:txBody>
                  <a:tcPr marT="0" marB="0" marR="68575" marL="68575">
                    <a:solidFill>
                      <a:srgbClr val="FABF8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</a:rPr>
                        <a:t>9</a:t>
                      </a:r>
                    </a:p>
                  </a:txBody>
                  <a:tcPr marT="0" marB="0" marR="68575" marL="68575">
                    <a:solidFill>
                      <a:srgbClr val="FABF8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</a:rPr>
                        <a:t>10</a:t>
                      </a:r>
                    </a:p>
                  </a:txBody>
                  <a:tcPr marT="0" marB="0" marR="68575" marL="68575">
                    <a:solidFill>
                      <a:srgbClr val="FABF8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</a:rPr>
                        <a:t>11</a:t>
                      </a:r>
                    </a:p>
                  </a:txBody>
                  <a:tcPr marT="0" marB="0" marR="68575" marL="68575">
                    <a:solidFill>
                      <a:srgbClr val="FABF8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</a:rPr>
                        <a:t>12</a:t>
                      </a:r>
                    </a:p>
                  </a:txBody>
                  <a:tcPr marT="0" marB="0" marR="68575" marL="68575">
                    <a:solidFill>
                      <a:srgbClr val="FABF8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" sz="1200">
                          <a:solidFill>
                            <a:srgbClr val="695D46"/>
                          </a:solidFill>
                        </a:rPr>
                        <a:t>Total </a:t>
                      </a:r>
                    </a:p>
                  </a:txBody>
                  <a:tcPr marT="0" marB="0" marR="68575" marL="68575">
                    <a:solidFill>
                      <a:srgbClr val="FABF8F"/>
                    </a:solidFill>
                  </a:tcPr>
                </a:tc>
              </a:tr>
              <a:tr h="36140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200">
                          <a:solidFill>
                            <a:srgbClr val="695D46"/>
                          </a:solidFill>
                        </a:rPr>
                        <a:t>Sales </a:t>
                      </a:r>
                      <a:r>
                        <a:rPr b="1" lang="en" sz="1200">
                          <a:solidFill>
                            <a:srgbClr val="695D46"/>
                          </a:solidFill>
                        </a:rPr>
                        <a:t>€</a:t>
                      </a:r>
                    </a:p>
                  </a:txBody>
                  <a:tcPr marT="0" marB="0" marR="68575" marL="68575">
                    <a:solidFill>
                      <a:srgbClr val="FABF8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2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200">
                          <a:solidFill>
                            <a:srgbClr val="695D46"/>
                          </a:solidFill>
                        </a:rPr>
                        <a:t>6000</a:t>
                      </a:r>
                    </a:p>
                  </a:txBody>
                  <a:tcPr marT="0" marB="0" marR="68575" marL="68575">
                    <a:solidFill>
                      <a:srgbClr val="FABF8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2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200">
                          <a:solidFill>
                            <a:srgbClr val="695D46"/>
                          </a:solidFill>
                        </a:rPr>
                        <a:t>8000</a:t>
                      </a:r>
                    </a:p>
                  </a:txBody>
                  <a:tcPr marT="0" marB="0" marR="68575" marL="68575">
                    <a:solidFill>
                      <a:srgbClr val="FABF8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2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200">
                          <a:solidFill>
                            <a:srgbClr val="695D46"/>
                          </a:solidFill>
                        </a:rPr>
                        <a:t>10,000</a:t>
                      </a:r>
                    </a:p>
                  </a:txBody>
                  <a:tcPr marT="0" marB="0" marR="68575" marL="68575">
                    <a:solidFill>
                      <a:srgbClr val="FABF8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2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200">
                          <a:solidFill>
                            <a:srgbClr val="695D46"/>
                          </a:solidFill>
                        </a:rPr>
                        <a:t>12,942</a:t>
                      </a:r>
                    </a:p>
                  </a:txBody>
                  <a:tcPr marT="0" marB="0" marR="68575" marL="68575">
                    <a:solidFill>
                      <a:srgbClr val="FABF8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2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200">
                          <a:solidFill>
                            <a:srgbClr val="695D46"/>
                          </a:solidFill>
                        </a:rPr>
                        <a:t>15,000</a:t>
                      </a:r>
                    </a:p>
                  </a:txBody>
                  <a:tcPr marT="0" marB="0" marR="68575" marL="68575">
                    <a:solidFill>
                      <a:srgbClr val="FABF8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2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200">
                          <a:solidFill>
                            <a:srgbClr val="695D46"/>
                          </a:solidFill>
                        </a:rPr>
                        <a:t>15,000</a:t>
                      </a:r>
                    </a:p>
                  </a:txBody>
                  <a:tcPr marT="0" marB="0" marR="68575" marL="68575">
                    <a:solidFill>
                      <a:srgbClr val="FABF8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2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200">
                          <a:solidFill>
                            <a:srgbClr val="695D46"/>
                          </a:solidFill>
                        </a:rPr>
                        <a:t>63384</a:t>
                      </a:r>
                    </a:p>
                  </a:txBody>
                  <a:tcPr marT="0" marB="0" marR="68575" marL="68575">
                    <a:solidFill>
                      <a:srgbClr val="FABF8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 txBox="1"/>
          <p:nvPr>
            <p:ph type="title"/>
          </p:nvPr>
        </p:nvSpPr>
        <p:spPr>
          <a:xfrm>
            <a:off x="490250" y="526350"/>
            <a:ext cx="5683800" cy="4090800"/>
          </a:xfrm>
          <a:prstGeom prst="rect">
            <a:avLst/>
          </a:prstGeom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Conclusion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 txBox="1"/>
          <p:nvPr>
            <p:ph type="ctrTitle"/>
          </p:nvPr>
        </p:nvSpPr>
        <p:spPr>
          <a:xfrm>
            <a:off x="311700" y="595975"/>
            <a:ext cx="8520599" cy="19577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1" name="Shape 71"/>
          <p:cNvSpPr txBox="1"/>
          <p:nvPr>
            <p:ph idx="1" type="subTitle"/>
          </p:nvPr>
        </p:nvSpPr>
        <p:spPr>
          <a:xfrm>
            <a:off x="311700" y="3165823"/>
            <a:ext cx="8520599" cy="7334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Conclusion</a:t>
            </a:r>
          </a:p>
        </p:txBody>
      </p:sp>
      <p:sp>
        <p:nvSpPr>
          <p:cNvPr id="215" name="Shape 215"/>
          <p:cNvSpPr txBox="1"/>
          <p:nvPr>
            <p:ph idx="1" type="body"/>
          </p:nvPr>
        </p:nvSpPr>
        <p:spPr>
          <a:xfrm>
            <a:off x="311700" y="1152475"/>
            <a:ext cx="3999899" cy="3784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There is no other app like this one.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Our research reinforces that there is a gap in the market for this app and outlines our target group.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It can be profitable and expandable.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Design prototypes are being developed.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666666"/>
              </a:solidFill>
            </a:endParaRP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</a:endParaRP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</a:endParaRP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lv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 txBox="1"/>
          <p:nvPr>
            <p:ph type="title"/>
          </p:nvPr>
        </p:nvSpPr>
        <p:spPr>
          <a:xfrm>
            <a:off x="490250" y="526350"/>
            <a:ext cx="5683800" cy="4090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Thank you </a:t>
            </a:r>
          </a:p>
        </p:txBody>
      </p:sp>
      <p:pic>
        <p:nvPicPr>
          <p:cNvPr descr="200.gif" id="221" name="Shape 2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1375" y="1668225"/>
            <a:ext cx="2533650" cy="190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 txBox="1"/>
          <p:nvPr>
            <p:ph type="title"/>
          </p:nvPr>
        </p:nvSpPr>
        <p:spPr>
          <a:xfrm>
            <a:off x="490250" y="526350"/>
            <a:ext cx="5683800" cy="4090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Overview 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Overview</a:t>
            </a:r>
          </a:p>
        </p:txBody>
      </p:sp>
      <p:sp>
        <p:nvSpPr>
          <p:cNvPr id="82" name="Shape 82"/>
          <p:cNvSpPr txBox="1"/>
          <p:nvPr>
            <p:ph idx="1" type="body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Our idea is to create an app which </a:t>
            </a:r>
          </a:p>
          <a:p>
            <a:pPr indent="-228600" lvl="0" marL="457200" rtl="0">
              <a:spcBef>
                <a:spcPts val="0"/>
              </a:spcBef>
              <a:buClr>
                <a:srgbClr val="000000"/>
              </a:buClr>
              <a:buFont typeface="Proxima Nova"/>
            </a:pPr>
            <a:r>
              <a:rPr lang="en">
                <a:solidFill>
                  <a:srgbClr val="000000"/>
                </a:solidFill>
              </a:rPr>
              <a:t>Record your class timetable</a:t>
            </a:r>
          </a:p>
          <a:p>
            <a:pPr indent="-228600" lvl="0" marL="457200" rtl="0">
              <a:spcBef>
                <a:spcPts val="0"/>
              </a:spcBef>
              <a:buClr>
                <a:srgbClr val="000000"/>
              </a:buClr>
              <a:buFont typeface="Proxima Nova"/>
            </a:pPr>
            <a:r>
              <a:rPr lang="en">
                <a:solidFill>
                  <a:srgbClr val="000000"/>
                </a:solidFill>
              </a:rPr>
              <a:t>Alert you about upcoming classes</a:t>
            </a:r>
          </a:p>
          <a:p>
            <a:pPr indent="-228600" lvl="0" marL="457200" rtl="0">
              <a:spcBef>
                <a:spcPts val="0"/>
              </a:spcBef>
              <a:buClr>
                <a:srgbClr val="000000"/>
              </a:buClr>
              <a:buFont typeface="Proxima Nova"/>
            </a:pPr>
            <a:r>
              <a:rPr lang="en">
                <a:solidFill>
                  <a:srgbClr val="000000"/>
                </a:solidFill>
              </a:rPr>
              <a:t>Take notes on the class within the same app. </a:t>
            </a:r>
          </a:p>
          <a:p>
            <a:pPr indent="-228600" lvl="0" marL="457200" rtl="0">
              <a:spcBef>
                <a:spcPts val="0"/>
              </a:spcBef>
              <a:buClr>
                <a:srgbClr val="000000"/>
              </a:buClr>
              <a:buFont typeface="Proxima Nova"/>
            </a:pPr>
            <a:r>
              <a:rPr lang="en">
                <a:solidFill>
                  <a:srgbClr val="000000"/>
                </a:solidFill>
              </a:rPr>
              <a:t>Upload these notes to the cloud</a:t>
            </a:r>
          </a:p>
          <a:p>
            <a:pPr indent="-228600" lvl="0" marL="457200" rtl="0">
              <a:spcBef>
                <a:spcPts val="0"/>
              </a:spcBef>
              <a:buClr>
                <a:srgbClr val="000000"/>
              </a:buClr>
              <a:buFont typeface="Lato"/>
            </a:pPr>
            <a:r>
              <a:rPr lang="en">
                <a:solidFill>
                  <a:srgbClr val="000000"/>
                </a:solidFill>
              </a:rPr>
              <a:t>Access all cloud based information on your smart phone, tablet, desktop device</a:t>
            </a:r>
          </a:p>
          <a:p>
            <a:pPr lvl="0" rtl="0">
              <a:spcBef>
                <a:spcPts val="0"/>
              </a:spcBef>
              <a:buNone/>
            </a:pPr>
            <a:r>
              <a:rPr b="1" i="1" lang="en">
                <a:solidFill>
                  <a:srgbClr val="000000"/>
                </a:solidFill>
              </a:rPr>
              <a:t>There is no app like this on the market.</a:t>
            </a:r>
          </a:p>
          <a:p>
            <a:pPr lvl="0" rtl="0">
              <a:spcBef>
                <a:spcPts val="0"/>
              </a:spcBef>
              <a:buNone/>
            </a:pPr>
            <a:r>
              <a:rPr b="1" i="1" lang="en">
                <a:solidFill>
                  <a:srgbClr val="000000"/>
                </a:solidFill>
              </a:rPr>
              <a:t>R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Aims</a:t>
            </a:r>
          </a:p>
        </p:txBody>
      </p:sp>
      <p:sp>
        <p:nvSpPr>
          <p:cNvPr id="88" name="Shape 88"/>
          <p:cNvSpPr txBox="1"/>
          <p:nvPr>
            <p:ph idx="1" type="body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A </a:t>
            </a:r>
            <a:r>
              <a:rPr b="1" lang="en"/>
              <a:t>Cross Platform app</a:t>
            </a:r>
            <a:r>
              <a:rPr lang="en"/>
              <a:t> ( Android/iPhone and Web)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A </a:t>
            </a:r>
            <a:r>
              <a:rPr b="1" lang="en"/>
              <a:t>Business model</a:t>
            </a:r>
            <a:r>
              <a:rPr lang="en"/>
              <a:t> and plan for launch.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A </a:t>
            </a:r>
            <a:r>
              <a:rPr b="1" lang="en"/>
              <a:t>Live website</a:t>
            </a:r>
            <a:r>
              <a:rPr lang="en"/>
              <a:t> for Beta Signup.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R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89" name="Shape 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13100" y="3511600"/>
            <a:ext cx="1219200" cy="105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Background </a:t>
            </a:r>
          </a:p>
        </p:txBody>
      </p:sp>
      <p:sp>
        <p:nvSpPr>
          <p:cNvPr id="95" name="Shape 95"/>
          <p:cNvSpPr txBox="1"/>
          <p:nvPr>
            <p:ph idx="1" type="body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Constant timetable changes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Running late for class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Organisation of class notes 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lv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Shape 96"/>
          <p:cNvSpPr txBox="1"/>
          <p:nvPr/>
        </p:nvSpPr>
        <p:spPr>
          <a:xfrm>
            <a:off x="311700" y="4340150"/>
            <a:ext cx="2951700" cy="450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accent3"/>
                </a:solidFill>
              </a:rPr>
              <a:t>B</a:t>
            </a:r>
          </a:p>
        </p:txBody>
      </p:sp>
      <p:pic>
        <p:nvPicPr>
          <p:cNvPr descr="giphy.gif" id="97" name="Shape 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74975" y="1094675"/>
            <a:ext cx="3661050" cy="2843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/>
          <p:nvPr>
            <p:ph type="title"/>
          </p:nvPr>
        </p:nvSpPr>
        <p:spPr>
          <a:xfrm>
            <a:off x="490250" y="526350"/>
            <a:ext cx="5683800" cy="4090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Research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Research: Primary </a:t>
            </a:r>
          </a:p>
        </p:txBody>
      </p:sp>
      <p:sp>
        <p:nvSpPr>
          <p:cNvPr id="108" name="Shape 108"/>
          <p:cNvSpPr txBox="1"/>
          <p:nvPr>
            <p:ph idx="1" type="body"/>
          </p:nvPr>
        </p:nvSpPr>
        <p:spPr>
          <a:xfrm>
            <a:off x="4832400" y="1189225"/>
            <a:ext cx="3999899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695D46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Survey</a:t>
            </a:r>
          </a:p>
          <a:p>
            <a: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695D46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695D46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109" name="Shape 109"/>
          <p:cNvSpPr txBox="1"/>
          <p:nvPr/>
        </p:nvSpPr>
        <p:spPr>
          <a:xfrm>
            <a:off x="311700" y="4423950"/>
            <a:ext cx="715199" cy="450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accent3"/>
                </a:solidFill>
              </a:rPr>
              <a:t>B</a:t>
            </a:r>
          </a:p>
        </p:txBody>
      </p:sp>
      <p:sp>
        <p:nvSpPr>
          <p:cNvPr id="110" name="Shape 110"/>
          <p:cNvSpPr txBox="1"/>
          <p:nvPr>
            <p:ph idx="1" type="body"/>
          </p:nvPr>
        </p:nvSpPr>
        <p:spPr>
          <a:xfrm>
            <a:off x="311700" y="1189225"/>
            <a:ext cx="3999899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695D46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Interviews</a:t>
            </a:r>
          </a:p>
          <a:p>
            <a: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95D46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two key customer segments which include “College students” and “ Lecturers”. </a:t>
            </a:r>
          </a:p>
          <a:p>
            <a: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95D46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95D46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learnt what they need and the struggles they have with current timetable and note taking app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695D46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pic>
        <p:nvPicPr>
          <p:cNvPr id="111" name="Shape 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6925" y="2281925"/>
            <a:ext cx="2990850" cy="2066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Research : Secondary </a:t>
            </a:r>
          </a:p>
        </p:txBody>
      </p:sp>
      <p:sp>
        <p:nvSpPr>
          <p:cNvPr id="117" name="Shape 117"/>
          <p:cNvSpPr txBox="1"/>
          <p:nvPr>
            <p:ph idx="1" type="body"/>
          </p:nvPr>
        </p:nvSpPr>
        <p:spPr>
          <a:xfrm>
            <a:off x="6837200" y="3753100"/>
            <a:ext cx="1492199" cy="419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100,000,000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8" name="Shape 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83737" y="2853387"/>
            <a:ext cx="1599124" cy="827624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Shape 119"/>
          <p:cNvSpPr txBox="1"/>
          <p:nvPr/>
        </p:nvSpPr>
        <p:spPr>
          <a:xfrm>
            <a:off x="1977600" y="4448950"/>
            <a:ext cx="6854699" cy="572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000" u="sng">
                <a:solidFill>
                  <a:schemeClr val="hlink"/>
                </a:solidFill>
                <a:hlinkClick r:id="rId4"/>
              </a:rPr>
              <a:t>https://thejournal.com/articles/2013/05/08/report-students-use-smart-phones-and-tablets-for-school-want-more.aspx</a:t>
            </a:r>
          </a:p>
          <a:p>
            <a:pPr lvl="0">
              <a:spcBef>
                <a:spcPts val="0"/>
              </a:spcBef>
              <a:buNone/>
            </a:pPr>
            <a:r>
              <a:rPr lang="en" sz="1000"/>
              <a:t>http://www.pearsoned.com/wp-content/uploads/Pearson-HE-Student-Mobile-Device-Survey-PUBLIC-Report-051614.pdf</a:t>
            </a:r>
          </a:p>
        </p:txBody>
      </p:sp>
      <p:sp>
        <p:nvSpPr>
          <p:cNvPr id="120" name="Shape 120"/>
          <p:cNvSpPr txBox="1"/>
          <p:nvPr/>
        </p:nvSpPr>
        <p:spPr>
          <a:xfrm>
            <a:off x="311700" y="1470758"/>
            <a:ext cx="5624099" cy="251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20000"/>
              </a:lnSpc>
              <a:spcBef>
                <a:spcPts val="0"/>
              </a:spcBef>
              <a:buNone/>
            </a:pPr>
            <a:r>
              <a:rPr b="1" lang="en">
                <a:solidFill>
                  <a:srgbClr val="695D46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Published texts: , Published statistics: </a:t>
            </a:r>
          </a:p>
          <a:p>
            <a:pPr lvl="0" rtl="0" algn="l">
              <a:spcBef>
                <a:spcPts val="0"/>
              </a:spcBef>
              <a:buNone/>
            </a:pPr>
            <a:r>
              <a:rPr b="1" lang="en" sz="2400"/>
              <a:t>63% </a:t>
            </a:r>
            <a:r>
              <a:rPr lang="en"/>
              <a:t>of people surveyed use apps for notes taking.</a:t>
            </a:r>
          </a:p>
          <a:p>
            <a:pPr lvl="0" rtl="0" algn="l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b="1" lang="en" sz="2400"/>
              <a:t>45% </a:t>
            </a:r>
            <a:r>
              <a:rPr lang="en"/>
              <a:t>rise on tablets and phone use in college year on year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en">
                <a:solidFill>
                  <a:srgbClr val="333333"/>
                </a:solidFill>
              </a:rPr>
              <a:t>UK-At the end of 2013, 3.03 million people aged 16 to 24, or 42% of the total, were in full time education.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R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gameday">
  <a:themeElements>
    <a:clrScheme name="Gameday">
      <a:dk1>
        <a:srgbClr val="4285F4"/>
      </a:dk1>
      <a:lt1>
        <a:srgbClr val="FFFFFF"/>
      </a:lt1>
      <a:dk2>
        <a:srgbClr val="666666"/>
      </a:dk2>
      <a:lt2>
        <a:srgbClr val="D9D9D9"/>
      </a:lt2>
      <a:accent1>
        <a:srgbClr val="455A64"/>
      </a:accent1>
      <a:accent2>
        <a:srgbClr val="607D8B"/>
      </a:accent2>
      <a:accent3>
        <a:srgbClr val="FF5722"/>
      </a:accent3>
      <a:accent4>
        <a:srgbClr val="D84315"/>
      </a:accent4>
      <a:accent5>
        <a:srgbClr val="1C3AA9"/>
      </a:accent5>
      <a:accent6>
        <a:srgbClr val="FFAB40"/>
      </a:accent6>
      <a:hlink>
        <a:srgbClr val="1C3AA9"/>
      </a:hlink>
      <a:folHlink>
        <a:srgbClr val="1C3AA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